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6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8" r:id="rId23"/>
    <p:sldId id="276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1119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113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29645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74581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4025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1803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8862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871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0491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808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607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5828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5880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741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7959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3535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F4459D-4313-4087-98C0-65178226C4FD}" type="datetimeFigureOut">
              <a:rPr lang="en-IN" smtClean="0"/>
              <a:t>24-08-2024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ADF9B1C-7B8B-47D7-979B-8913C3BE37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906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7" r:id="rId1"/>
    <p:sldLayoutId id="2147483898" r:id="rId2"/>
    <p:sldLayoutId id="2147483899" r:id="rId3"/>
    <p:sldLayoutId id="2147483900" r:id="rId4"/>
    <p:sldLayoutId id="2147483901" r:id="rId5"/>
    <p:sldLayoutId id="2147483902" r:id="rId6"/>
    <p:sldLayoutId id="2147483903" r:id="rId7"/>
    <p:sldLayoutId id="2147483904" r:id="rId8"/>
    <p:sldLayoutId id="2147483905" r:id="rId9"/>
    <p:sldLayoutId id="2147483906" r:id="rId10"/>
    <p:sldLayoutId id="2147483907" r:id="rId11"/>
    <p:sldLayoutId id="2147483908" r:id="rId12"/>
    <p:sldLayoutId id="2147483909" r:id="rId13"/>
    <p:sldLayoutId id="2147483910" r:id="rId14"/>
    <p:sldLayoutId id="2147483911" r:id="rId15"/>
    <p:sldLayoutId id="21474839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DA1F9-C64B-50E0-C8F3-8C7B79B7B8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2520" y="456986"/>
            <a:ext cx="8689976" cy="807933"/>
          </a:xfrm>
        </p:spPr>
        <p:txBody>
          <a:bodyPr>
            <a:normAutofit/>
          </a:bodyPr>
          <a:lstStyle/>
          <a:p>
            <a:r>
              <a:rPr lang="en-US" sz="4400" b="1" u="sng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 CAPSTONE PROJECT</a:t>
            </a:r>
            <a:endParaRPr lang="en-IN" sz="4400" b="1" u="sng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3D04AD-D53F-B35C-FE4D-AF09AB9F8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0890" y="2519357"/>
            <a:ext cx="10720873" cy="80793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"Detailed Analysis of Rental Trends, Peak Hours, Film Popularity, and Store Performance</a:t>
            </a:r>
            <a:r>
              <a:rPr lang="en-US" dirty="0"/>
              <a:t>“ 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587433-6071-6243-8991-DF1D98745564}"/>
              </a:ext>
            </a:extLst>
          </p:cNvPr>
          <p:cNvSpPr txBox="1"/>
          <p:nvPr/>
        </p:nvSpPr>
        <p:spPr>
          <a:xfrm>
            <a:off x="8014995" y="4297832"/>
            <a:ext cx="42267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Anjalle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Thoutam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16/08/24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22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DD9B6-4ED3-3B82-26E1-D5C9D40B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211" y="217571"/>
            <a:ext cx="8911687" cy="486775"/>
          </a:xfrm>
        </p:spPr>
        <p:txBody>
          <a:bodyPr>
            <a:normAutofit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 of query showing the top 10 most rented films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6A5104-3852-8135-23D2-A7A02A32E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010" y="1216711"/>
            <a:ext cx="10553700" cy="5180330"/>
          </a:xfrm>
        </p:spPr>
      </p:pic>
    </p:spTree>
    <p:extLst>
      <p:ext uri="{BB962C8B-B14F-4D97-AF65-F5344CB8AC3E}">
        <p14:creationId xmlns:p14="http://schemas.microsoft.com/office/powerpoint/2010/main" val="3912193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B61FD-AA56-069F-5873-8C18313E1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3473" y="121920"/>
            <a:ext cx="8911687" cy="4495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of bar chart showing top 10 most rented films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E2DBA0-E715-FAAA-E862-64DD9458DB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716" y="1297266"/>
            <a:ext cx="9601200" cy="5165090"/>
          </a:xfrm>
        </p:spPr>
      </p:pic>
    </p:spTree>
    <p:extLst>
      <p:ext uri="{BB962C8B-B14F-4D97-AF65-F5344CB8AC3E}">
        <p14:creationId xmlns:p14="http://schemas.microsoft.com/office/powerpoint/2010/main" val="688989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39B46-C474-C6D9-3FC9-942D7F1FB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1865" y="265970"/>
            <a:ext cx="8911687" cy="511270"/>
          </a:xfrm>
        </p:spPr>
        <p:txBody>
          <a:bodyPr>
            <a:normAutofit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Film categories with highest rentals query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6EE052A-7D1E-4A88-309B-B3F813C29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6792" y="1540189"/>
            <a:ext cx="8915400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c.name AS Category, COUNT(*) AS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Rental_Count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rental r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 inventory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r.inventory_id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i.inventory_id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 film f ON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i.film_id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f.film_id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film_category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fc ON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f.film_id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fc.film_id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 category c ON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fc.category_id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c.category_id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BYc.name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 BY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Rental_Count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DESC;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2538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8BFF6-234D-05DC-F53F-F6B7D576D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670" y="273590"/>
            <a:ext cx="9630092" cy="43507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 finding film categories with highest rentals in my </a:t>
            </a:r>
            <a:r>
              <a:rPr lang="en-US" sz="2400" u="sng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workbench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AAC006-12EB-F3CA-7EEA-3A3576272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" y="914400"/>
            <a:ext cx="9944100" cy="5760720"/>
          </a:xfrm>
        </p:spPr>
      </p:pic>
    </p:spTree>
    <p:extLst>
      <p:ext uri="{BB962C8B-B14F-4D97-AF65-F5344CB8AC3E}">
        <p14:creationId xmlns:p14="http://schemas.microsoft.com/office/powerpoint/2010/main" val="3218636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CAE2E-63EE-480C-7D11-6C890CE4C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113570"/>
            <a:ext cx="10515600" cy="595090"/>
          </a:xfrm>
        </p:spPr>
        <p:txBody>
          <a:bodyPr>
            <a:normAutofit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of clustered column chart showing film categories with highest rentals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898811-0364-EA86-7D53-4DC491B203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591" y="1312053"/>
            <a:ext cx="9089741" cy="5112980"/>
          </a:xfrm>
        </p:spPr>
      </p:pic>
    </p:spTree>
    <p:extLst>
      <p:ext uri="{BB962C8B-B14F-4D97-AF65-F5344CB8AC3E}">
        <p14:creationId xmlns:p14="http://schemas.microsoft.com/office/powerpoint/2010/main" val="16366971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CBD81-193D-A598-77DF-0BFE50278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265970"/>
            <a:ext cx="8911687" cy="496030"/>
          </a:xfrm>
        </p:spPr>
        <p:txBody>
          <a:bodyPr>
            <a:normAutofit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 with highest rental revenue query 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8D7E3-8A44-88AD-8B4B-8F50CF104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7543" y="1416231"/>
            <a:ext cx="8915400" cy="3777622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s.store_id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</a:t>
            </a: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Store_ID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SUM(</a:t>
            </a: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p.amount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AS </a:t>
            </a: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Total_Revenue</a:t>
            </a:r>
            <a:endParaRPr 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payment p</a:t>
            </a: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</a:t>
            </a: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staff </a:t>
            </a: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</a:t>
            </a: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p.staff_id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st.staff_id</a:t>
            </a:r>
            <a:endParaRPr 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</a:t>
            </a: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store s ON </a:t>
            </a: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st.store_id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s.store_id</a:t>
            </a:r>
            <a:endParaRPr 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BY</a:t>
            </a: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s.store_id</a:t>
            </a:r>
            <a:endParaRPr 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 BY</a:t>
            </a:r>
          </a:p>
          <a:p>
            <a:pPr marL="0" indent="0"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Total_Revenue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DESC;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844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B0DA9-516E-03E8-FA75-650EF453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2345" y="304070"/>
            <a:ext cx="8911687" cy="503650"/>
          </a:xfrm>
        </p:spPr>
        <p:txBody>
          <a:bodyPr>
            <a:normAutofit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 of query in </a:t>
            </a:r>
            <a:r>
              <a:rPr lang="en-US" sz="2400" u="sng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workbench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F3C28F-DA38-3CFB-1A67-5B299D408E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548" y="1208936"/>
            <a:ext cx="10241280" cy="4724400"/>
          </a:xfrm>
        </p:spPr>
      </p:pic>
    </p:spTree>
    <p:extLst>
      <p:ext uri="{BB962C8B-B14F-4D97-AF65-F5344CB8AC3E}">
        <p14:creationId xmlns:p14="http://schemas.microsoft.com/office/powerpoint/2010/main" val="20870217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CF82B-7AD0-CFAF-2FC3-9CD9A3621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485" y="166910"/>
            <a:ext cx="8911687" cy="41221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Clustered bar chart showing the total revenue by store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F7BCAF-F3F2-53E6-050D-E9D6BCE2E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303" y="1247970"/>
            <a:ext cx="10081260" cy="4655820"/>
          </a:xfrm>
        </p:spPr>
      </p:pic>
    </p:spTree>
    <p:extLst>
      <p:ext uri="{BB962C8B-B14F-4D97-AF65-F5344CB8AC3E}">
        <p14:creationId xmlns:p14="http://schemas.microsoft.com/office/powerpoint/2010/main" val="31182255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5DF2D-E0E5-FB6A-7032-1450FD829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6225" y="159290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Rental distribution by staff query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AF970-08D3-B63B-3815-C68F5BF76F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2153" y="1540189"/>
            <a:ext cx="8915400" cy="377762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</a:p>
          <a:p>
            <a:pPr marL="0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st.staff_id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0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COUNT(*) AS </a:t>
            </a: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Rental_Count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</a:p>
          <a:p>
            <a:pPr marL="0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rental r</a:t>
            </a:r>
          </a:p>
          <a:p>
            <a:pPr marL="0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</a:t>
            </a:r>
          </a:p>
          <a:p>
            <a:pPr marL="0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staff </a:t>
            </a: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</a:t>
            </a: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r.staff_id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st.staff_id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BY</a:t>
            </a:r>
          </a:p>
          <a:p>
            <a:pPr marL="0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st.staff_id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 BY</a:t>
            </a:r>
          </a:p>
          <a:p>
            <a:pPr marL="0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Rental_Count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DESC;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9599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ED1DD-A590-4069-02C3-4FC4D0113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9606" y="177282"/>
            <a:ext cx="8911687" cy="579120"/>
          </a:xfrm>
        </p:spPr>
        <p:txBody>
          <a:bodyPr>
            <a:normAutofit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 of rental distribution of staff in my </a:t>
            </a:r>
            <a:r>
              <a:rPr lang="en-US" sz="2400" u="sng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workbench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E7A199-CE08-2C61-39C9-7F8D3EF2A8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056" y="1244704"/>
            <a:ext cx="9883140" cy="4518660"/>
          </a:xfrm>
        </p:spPr>
      </p:pic>
    </p:spTree>
    <p:extLst>
      <p:ext uri="{BB962C8B-B14F-4D97-AF65-F5344CB8AC3E}">
        <p14:creationId xmlns:p14="http://schemas.microsoft.com/office/powerpoint/2010/main" val="3674670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0F38A-49F4-037E-3AC0-8482276D6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6637" y="170082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32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sz="32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452E-A3CE-A212-0237-B74CEC4E7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1323" y="1252239"/>
            <a:ext cx="10820400" cy="5108342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Rental Trends Analysis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monthly rental trends.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peak rental hours in a day.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Film Popularity Analysis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top 10 most rented films.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the most popular film categories.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 Performance Evaluation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store with the highest rental revenue.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Assess rental distribution by staff members.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insights into rental patterns, film popularity, and store performance using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MavenMovies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database.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98250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20F03-2BE6-DBAC-A12C-EFB015625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9925" y="213360"/>
            <a:ext cx="9423815" cy="480060"/>
          </a:xfrm>
        </p:spPr>
        <p:txBody>
          <a:bodyPr>
            <a:normAutofit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Clustered column chart showing rental distribution by staff id 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15DB85-9B51-C34E-404F-6CA8CDD98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924" y="1183432"/>
            <a:ext cx="9821455" cy="5461207"/>
          </a:xfrm>
        </p:spPr>
      </p:pic>
    </p:spTree>
    <p:extLst>
      <p:ext uri="{BB962C8B-B14F-4D97-AF65-F5344CB8AC3E}">
        <p14:creationId xmlns:p14="http://schemas.microsoft.com/office/powerpoint/2010/main" val="40875977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C101C-E668-BA73-49B0-6943395A3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027" y="147484"/>
            <a:ext cx="10216586" cy="766916"/>
          </a:xfrm>
        </p:spPr>
        <p:txBody>
          <a:bodyPr>
            <a:normAutofit/>
          </a:bodyPr>
          <a:lstStyle/>
          <a:p>
            <a:pPr algn="ctr"/>
            <a:r>
              <a:rPr lang="en-US" sz="24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 OF THE PROJECT</a:t>
            </a:r>
            <a:endParaRPr lang="en-IN" sz="24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767B3-8975-9FD5-6C30-3DA8C244A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903" y="1465006"/>
            <a:ext cx="10619709" cy="494562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Rental Trends: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Identified peak rental months and times, providing valuable information to optimize store operations and staffing.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Film Popularity: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Highlighted the top 10 most rented films and popular film categories, which can inform inventory management and targeted marketing strategies.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 Performance: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Determined which store generates the highest rental revenue and assessed staff performance, offering actionable insights to enhance operational efficiency and staff effectiveness.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3959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341BA-08B3-A692-FDE5-797D64F93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551" y="306333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en-US" sz="24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24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E318E-EEA8-D8DA-B027-39DEE5C63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723" y="1455174"/>
            <a:ext cx="10580380" cy="415124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of rental patterns, film popularity, and store performance provides valuable insights that drive operational improvements.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understanding peak rental times, popular films, and high-performing stores, businesses can optimize staffing, tailor inventory to customer preferences, and enhance overall store efficiency.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These findings support strategic decisions to boost revenue and improve customer satisfaction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40525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2EE0F-F719-DF35-1258-89B45C97E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3359" y="2163302"/>
            <a:ext cx="8915400" cy="43186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32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189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784C9-2C95-4B5E-DEBA-653013E0D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820" y="372616"/>
            <a:ext cx="9372600" cy="54864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RENTAL TREND ANALYSIS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D4F13-119F-2AE1-7621-09BBC4857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416937"/>
            <a:ext cx="11247120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SQL query retrieves the monthly rental trends data from the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MavenMovies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database. 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YEAR(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rental_date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AS Year,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MONTH(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rental_date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AS Month,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COUNT(*) AS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Rental_Count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rental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By  YEAR(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rental_date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),MONTH(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rental_date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 BY Year, Month;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307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696A6-ED00-D9E8-0E58-87240ADBC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115" y="142603"/>
            <a:ext cx="11441818" cy="594360"/>
          </a:xfrm>
        </p:spPr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 showing the SQL query execution for monthly rental trends</a:t>
            </a:r>
            <a:r>
              <a:rPr lang="en-US" sz="1100" dirty="0">
                <a:solidFill>
                  <a:srgbClr val="FF0000"/>
                </a:solidFill>
              </a:rPr>
              <a:t>.</a:t>
            </a:r>
            <a:endParaRPr lang="en-IN" sz="24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AAC3E46-779D-6FD3-7D2E-20DDC599A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3" y="1175500"/>
            <a:ext cx="10576560" cy="5024759"/>
          </a:xfrm>
        </p:spPr>
      </p:pic>
    </p:spTree>
    <p:extLst>
      <p:ext uri="{BB962C8B-B14F-4D97-AF65-F5344CB8AC3E}">
        <p14:creationId xmlns:p14="http://schemas.microsoft.com/office/powerpoint/2010/main" val="563908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F42AD-6A4C-B5FB-7D62-F9BF57811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165" y="0"/>
            <a:ext cx="8911687" cy="816071"/>
          </a:xfrm>
        </p:spPr>
        <p:txBody>
          <a:bodyPr>
            <a:normAutofit/>
          </a:bodyPr>
          <a:lstStyle/>
          <a:p>
            <a:pPr algn="ctr"/>
            <a:r>
              <a:rPr lang="en-IN" sz="24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of Chart</a:t>
            </a:r>
            <a:br>
              <a:rPr lang="en-IN" sz="2400" b="1" u="sng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 chart illustrating monthly rental trends</a:t>
            </a:r>
            <a:endParaRPr lang="en-IN" sz="1800" b="1" u="sng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5FA9D4-C8CB-B731-C203-DC0599612C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501" y="1408145"/>
            <a:ext cx="9128760" cy="4907280"/>
          </a:xfrm>
        </p:spPr>
      </p:pic>
    </p:spTree>
    <p:extLst>
      <p:ext uri="{BB962C8B-B14F-4D97-AF65-F5344CB8AC3E}">
        <p14:creationId xmlns:p14="http://schemas.microsoft.com/office/powerpoint/2010/main" val="1361831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F0DB9-0AF0-3F71-C715-6079A2ED8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625" y="144050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en-IN" sz="24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Peak Rental Hours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FCF45-9704-87FF-AE37-6A0FAA8B8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6860" y="1326829"/>
            <a:ext cx="9904412" cy="51339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SQL query used to identify peak rental hours in a day.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HOUR(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rental_date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AS Hour,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COUNT(*) AS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Rental_Count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rental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BY HOUR(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rental_date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 BY Hour;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226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37D8D-BA0F-E409-B11E-983B78E46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6605" y="185287"/>
            <a:ext cx="8911687" cy="419100"/>
          </a:xfrm>
        </p:spPr>
        <p:txBody>
          <a:bodyPr>
            <a:normAutofit fontScale="90000"/>
          </a:bodyPr>
          <a:lstStyle/>
          <a:p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 of SQL Query for Determining Peak Rental Hours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7941042C-7AEE-F010-13CE-9EF76F4D7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156" y="1027611"/>
            <a:ext cx="9556579" cy="5747739"/>
          </a:xfrm>
        </p:spPr>
      </p:pic>
    </p:spTree>
    <p:extLst>
      <p:ext uri="{BB962C8B-B14F-4D97-AF65-F5344CB8AC3E}">
        <p14:creationId xmlns:p14="http://schemas.microsoft.com/office/powerpoint/2010/main" val="2027078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82680-2C6B-D98C-3481-2FCD4DC71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223935"/>
            <a:ext cx="8911687" cy="464820"/>
          </a:xfrm>
        </p:spPr>
        <p:txBody>
          <a:bodyPr>
            <a:normAutofit/>
          </a:bodyPr>
          <a:lstStyle/>
          <a:p>
            <a:pPr algn="ctr"/>
            <a:r>
              <a:rPr lang="en-US" sz="2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 of  column chart showing the peak rental hours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E37230-FD43-931B-AF0B-5B376300E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3" y="1287314"/>
            <a:ext cx="11452860" cy="4701540"/>
          </a:xfrm>
        </p:spPr>
      </p:pic>
    </p:spTree>
    <p:extLst>
      <p:ext uri="{BB962C8B-B14F-4D97-AF65-F5344CB8AC3E}">
        <p14:creationId xmlns:p14="http://schemas.microsoft.com/office/powerpoint/2010/main" val="296692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A81B-19DC-E1D5-EB82-172A12805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9985" y="144050"/>
            <a:ext cx="8911687" cy="457930"/>
          </a:xfrm>
        </p:spPr>
        <p:txBody>
          <a:bodyPr>
            <a:normAutofit/>
          </a:bodyPr>
          <a:lstStyle/>
          <a:p>
            <a:pPr algn="ctr"/>
            <a:r>
              <a:rPr lang="en-US" sz="20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 10 MOST RENTAL FILMS </a:t>
            </a:r>
            <a:endParaRPr lang="en-IN" sz="20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21190-BAEE-26CC-6B81-F78E3C901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4892" y="1165860"/>
            <a:ext cx="8915400" cy="53397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 :</a:t>
            </a:r>
          </a:p>
          <a:p>
            <a:pPr marL="0" indent="0">
              <a:buNone/>
            </a:pP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 </a:t>
            </a:r>
            <a:r>
              <a:rPr lang="en-I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f.title</a:t>
            </a: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</a:t>
            </a:r>
            <a:r>
              <a:rPr lang="en-I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Film_Title</a:t>
            </a: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COUNT(*) AS </a:t>
            </a:r>
            <a:r>
              <a:rPr lang="en-I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Rental_Count</a:t>
            </a:r>
            <a:endParaRPr lang="en-IN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rental r</a:t>
            </a:r>
          </a:p>
          <a:p>
            <a:pPr marL="0" indent="0">
              <a:buNone/>
            </a:pP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 inventory </a:t>
            </a:r>
            <a:r>
              <a:rPr lang="en-I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</a:t>
            </a:r>
            <a:r>
              <a:rPr lang="en-I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r.inventory_id</a:t>
            </a: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i.inventory_id</a:t>
            </a:r>
            <a:endParaRPr lang="en-IN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 film f ON </a:t>
            </a:r>
            <a:r>
              <a:rPr lang="en-I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i.film_id</a:t>
            </a: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I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f.film_id</a:t>
            </a:r>
            <a:endParaRPr lang="en-IN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BY </a:t>
            </a:r>
            <a:r>
              <a:rPr lang="en-I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f.title</a:t>
            </a:r>
            <a:endParaRPr lang="en-IN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 BY </a:t>
            </a:r>
            <a:r>
              <a:rPr lang="en-I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Rental_Count</a:t>
            </a: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DESC</a:t>
            </a:r>
          </a:p>
          <a:p>
            <a:pPr marL="0" indent="0">
              <a:buNone/>
            </a:pPr>
            <a:r>
              <a:rPr lang="en-I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 10;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102411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776</TotalTime>
  <Words>776</Words>
  <Application>Microsoft Office PowerPoint</Application>
  <PresentationFormat>Widescreen</PresentationFormat>
  <Paragraphs>102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Century Gothic</vt:lpstr>
      <vt:lpstr>Times New Roman</vt:lpstr>
      <vt:lpstr>Wingdings 3</vt:lpstr>
      <vt:lpstr>Wisp</vt:lpstr>
      <vt:lpstr>MINI CAPSTONE PROJECT</vt:lpstr>
      <vt:lpstr>AGENDA</vt:lpstr>
      <vt:lpstr>RENTAL TREND ANALYSIS </vt:lpstr>
      <vt:lpstr>Screenshot showing the SQL query execution for monthly rental trends.</vt:lpstr>
      <vt:lpstr>Visualization of Chart Line chart illustrating monthly rental trends</vt:lpstr>
      <vt:lpstr>Peak Rental Hours Analysis</vt:lpstr>
      <vt:lpstr>Screenshot of SQL Query for Determining Peak Rental Hours</vt:lpstr>
      <vt:lpstr>Screenshot of  column chart showing the peak rental hours</vt:lpstr>
      <vt:lpstr>TOP 10 MOST RENTAL FILMS </vt:lpstr>
      <vt:lpstr>Screenshot of query showing the top 10 most rented films</vt:lpstr>
      <vt:lpstr>Visualization of bar chart showing top 10 most rented films</vt:lpstr>
      <vt:lpstr>Film categories with highest rentals query</vt:lpstr>
      <vt:lpstr>Screenshot finding film categories with highest rentals in my sql workbench</vt:lpstr>
      <vt:lpstr>Visualization of clustered column chart showing film categories with highest rentals</vt:lpstr>
      <vt:lpstr>Store with highest rental revenue query </vt:lpstr>
      <vt:lpstr>Screenshot of query in mysql workbench</vt:lpstr>
      <vt:lpstr>Clustered bar chart showing the total revenue by store</vt:lpstr>
      <vt:lpstr>Rental distribution by staff query</vt:lpstr>
      <vt:lpstr>Screenshot of rental distribution of staff in my sql workbench</vt:lpstr>
      <vt:lpstr>Clustered column chart showing rental distribution by staff id </vt:lpstr>
      <vt:lpstr>INSIGHTS OF THE PROJECT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jdraamu23@gmail.com</dc:creator>
  <cp:lastModifiedBy>jdraamu23@gmail.com</cp:lastModifiedBy>
  <cp:revision>26</cp:revision>
  <dcterms:created xsi:type="dcterms:W3CDTF">2024-08-16T06:53:12Z</dcterms:created>
  <dcterms:modified xsi:type="dcterms:W3CDTF">2024-08-24T14:05:23Z</dcterms:modified>
</cp:coreProperties>
</file>

<file path=docProps/thumbnail.jpeg>
</file>